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344" r:id="rId5"/>
    <p:sldId id="345" r:id="rId6"/>
    <p:sldId id="357" r:id="rId7"/>
    <p:sldId id="346" r:id="rId8"/>
    <p:sldId id="347" r:id="rId9"/>
    <p:sldId id="359" r:id="rId10"/>
    <p:sldId id="358" r:id="rId11"/>
    <p:sldId id="348" r:id="rId12"/>
    <p:sldId id="349" r:id="rId13"/>
    <p:sldId id="350" r:id="rId14"/>
    <p:sldId id="352" r:id="rId15"/>
    <p:sldId id="35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928" autoAdjust="0"/>
  </p:normalViewPr>
  <p:slideViewPr>
    <p:cSldViewPr snapToGrid="0">
      <p:cViewPr varScale="1">
        <p:scale>
          <a:sx n="82" d="100"/>
          <a:sy n="82" d="100"/>
        </p:scale>
        <p:origin x="720" y="7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5/10/2024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5/10/2024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67846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1711026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270234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585805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407099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07424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176387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a:t>Click icon to add table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dirty="0"/>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themha.org/Workforce-Safety/Post-Incident-Management-(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forms.office.com/Pages/AnalysisPage.aspx?AnalyzerToken=yIpUAVJizh5YEqnejDHPBAsqIGQS2kJ0&amp;id=Kjf2aT03M0-FVoC7mQapuf6Lo8ZP-olEpWXVoXmupIdUMzdMWlY4RFVRRlVLUDYzVklQUVhXMkZaOC4u"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6ABF06-5491-8319-408F-AC9C03E64E1E}"/>
              </a:ext>
            </a:extLst>
          </p:cNvPr>
          <p:cNvSpPr>
            <a:spLocks noGrp="1"/>
          </p:cNvSpPr>
          <p:nvPr>
            <p:ph type="title"/>
          </p:nvPr>
        </p:nvSpPr>
        <p:spPr>
          <a:xfrm>
            <a:off x="914399" y="853439"/>
            <a:ext cx="4802373" cy="2833689"/>
          </a:xfrm>
        </p:spPr>
        <p:txBody>
          <a:bodyPr anchor="b">
            <a:normAutofit/>
          </a:bodyPr>
          <a:lstStyle/>
          <a:p>
            <a:br>
              <a:rPr lang="en-US" sz="3700"/>
            </a:br>
            <a:br>
              <a:rPr lang="en-US" sz="3700"/>
            </a:br>
            <a:r>
              <a:rPr lang="en-US" sz="3700"/>
              <a:t>Workplace Violence Data Collection Pilot</a:t>
            </a:r>
          </a:p>
        </p:txBody>
      </p:sp>
      <p:pic>
        <p:nvPicPr>
          <p:cNvPr id="4" name="Picture 3" descr="A blue and white logo&#10;&#10;Description automatically generated">
            <a:extLst>
              <a:ext uri="{FF2B5EF4-FFF2-40B4-BE49-F238E27FC236}">
                <a16:creationId xmlns:a16="http://schemas.microsoft.com/office/drawing/2014/main" id="{ED6933CD-2CEA-6939-18C2-7DC69681A9D5}"/>
              </a:ext>
            </a:extLst>
          </p:cNvPr>
          <p:cNvPicPr>
            <a:picLocks noChangeAspect="1"/>
          </p:cNvPicPr>
          <p:nvPr/>
        </p:nvPicPr>
        <p:blipFill rotWithShape="1">
          <a:blip r:embed="rId3"/>
          <a:srcRect r="1" b="220"/>
          <a:stretch/>
        </p:blipFill>
        <p:spPr>
          <a:xfrm>
            <a:off x="914400" y="3931919"/>
            <a:ext cx="4802735" cy="2072641"/>
          </a:xfrm>
          <a:prstGeom prst="rect">
            <a:avLst/>
          </a:prstGeom>
          <a:noFill/>
        </p:spPr>
      </p:pic>
      <p:pic>
        <p:nvPicPr>
          <p:cNvPr id="10" name="Picture Placeholder 9" descr="Woman wearing a stethoscope around the neck">
            <a:extLst>
              <a:ext uri="{FF2B5EF4-FFF2-40B4-BE49-F238E27FC236}">
                <a16:creationId xmlns:a16="http://schemas.microsoft.com/office/drawing/2014/main" id="{C5E399AE-C2DC-0BE4-A179-9A726D23FFC5}"/>
              </a:ext>
            </a:extLst>
          </p:cNvPr>
          <p:cNvPicPr>
            <a:picLocks noGrp="1" noChangeAspect="1"/>
          </p:cNvPicPr>
          <p:nvPr>
            <p:ph type="pic" sz="quarter" idx="10"/>
          </p:nvPr>
        </p:nvPicPr>
        <p:blipFill rotWithShape="1">
          <a:blip r:embed="rId4"/>
          <a:srcRect l="28748" r="249" b="1"/>
          <a:stretch/>
        </p:blipFill>
        <p:spPr>
          <a:xfrm>
            <a:off x="6478587" y="921230"/>
            <a:ext cx="5713413" cy="5029200"/>
          </a:xfrm>
          <a:noFill/>
        </p:spPr>
      </p:pic>
      <p:sp>
        <p:nvSpPr>
          <p:cNvPr id="15" name="Slide Number Placeholder 3">
            <a:extLst>
              <a:ext uri="{FF2B5EF4-FFF2-40B4-BE49-F238E27FC236}">
                <a16:creationId xmlns:a16="http://schemas.microsoft.com/office/drawing/2014/main" id="{204CFDB2-AA28-88FF-E913-99B089782A0F}"/>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1</a:t>
            </a:fld>
            <a:endParaRPr lang="en-US"/>
          </a:p>
        </p:txBody>
      </p:sp>
    </p:spTree>
    <p:extLst>
      <p:ext uri="{BB962C8B-B14F-4D97-AF65-F5344CB8AC3E}">
        <p14:creationId xmlns:p14="http://schemas.microsoft.com/office/powerpoint/2010/main" val="386508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652A1E-B3F7-E1B2-76ED-8F78E74B9EA9}"/>
              </a:ext>
            </a:extLst>
          </p:cNvPr>
          <p:cNvSpPr>
            <a:spLocks noGrp="1"/>
          </p:cNvSpPr>
          <p:nvPr>
            <p:ph type="title"/>
          </p:nvPr>
        </p:nvSpPr>
        <p:spPr>
          <a:xfrm>
            <a:off x="929640" y="485113"/>
            <a:ext cx="10515600" cy="1531525"/>
          </a:xfrm>
        </p:spPr>
        <p:txBody>
          <a:bodyPr/>
          <a:lstStyle/>
          <a:p>
            <a:r>
              <a:rPr lang="en-US" dirty="0"/>
              <a:t>Our Goals</a:t>
            </a:r>
          </a:p>
        </p:txBody>
      </p:sp>
      <p:sp>
        <p:nvSpPr>
          <p:cNvPr id="8" name="Content Placeholder 7">
            <a:extLst>
              <a:ext uri="{FF2B5EF4-FFF2-40B4-BE49-F238E27FC236}">
                <a16:creationId xmlns:a16="http://schemas.microsoft.com/office/drawing/2014/main" id="{E65E832F-DC64-28CC-592D-2CA44C5718DC}"/>
              </a:ext>
            </a:extLst>
          </p:cNvPr>
          <p:cNvSpPr>
            <a:spLocks noGrp="1"/>
          </p:cNvSpPr>
          <p:nvPr>
            <p:ph sz="quarter" idx="10"/>
          </p:nvPr>
        </p:nvSpPr>
        <p:spPr>
          <a:xfrm>
            <a:off x="929640" y="2153284"/>
            <a:ext cx="4953001" cy="4060903"/>
          </a:xfrm>
        </p:spPr>
        <p:txBody>
          <a:bodyPr>
            <a:normAutofit fontScale="85000" lnSpcReduction="20000"/>
          </a:bodyPr>
          <a:lstStyle/>
          <a:p>
            <a:r>
              <a:rPr lang="en-US" sz="2100" noProof="1"/>
              <a:t>Foster deeper level of trust between employees and their managers, directors and senior leadership. We are telling them this matters and providing them with a tool to easily report an incident when it occurs. We hypothesize that easier reporting will lead to decreased burnout and isolation at work. </a:t>
            </a:r>
          </a:p>
          <a:p>
            <a:r>
              <a:rPr lang="en-US" sz="2100" noProof="1"/>
              <a:t>Shift culture to reporting and sharing these data with employees along with action steps to be taken by leadership, hospitals and MHA/legislature.</a:t>
            </a:r>
          </a:p>
          <a:p>
            <a:r>
              <a:rPr lang="en-US" sz="2100" noProof="1"/>
              <a:t>Hospitals and MHA will have a better understanding of prevalence and be able to compare these data to standard hospital reporting systems (RL, Meditech, Midas).</a:t>
            </a:r>
          </a:p>
          <a:p>
            <a:endParaRPr lang="en-US" noProof="1"/>
          </a:p>
        </p:txBody>
      </p:sp>
      <p:sp>
        <p:nvSpPr>
          <p:cNvPr id="9" name="Content Placeholder 8">
            <a:extLst>
              <a:ext uri="{FF2B5EF4-FFF2-40B4-BE49-F238E27FC236}">
                <a16:creationId xmlns:a16="http://schemas.microsoft.com/office/drawing/2014/main" id="{C69CC98A-13B9-DAED-1898-477158789855}"/>
              </a:ext>
            </a:extLst>
          </p:cNvPr>
          <p:cNvSpPr>
            <a:spLocks noGrp="1"/>
          </p:cNvSpPr>
          <p:nvPr>
            <p:ph sz="quarter" idx="11"/>
          </p:nvPr>
        </p:nvSpPr>
        <p:spPr>
          <a:xfrm>
            <a:off x="6309360" y="2153285"/>
            <a:ext cx="5135880" cy="3500438"/>
          </a:xfrm>
        </p:spPr>
        <p:txBody>
          <a:bodyPr/>
          <a:lstStyle/>
          <a:p>
            <a:r>
              <a:rPr lang="en-US" noProof="1"/>
              <a:t>Data will drive and inform future processes, education, and policy to mitigate violence in hospitals.</a:t>
            </a:r>
          </a:p>
          <a:p>
            <a:r>
              <a:rPr lang="en-US" noProof="1"/>
              <a:t>Hospitals will be in better alignment with efforts underway to meet requirements issued by the Joint Commission, OSHA and other regulatory work. </a:t>
            </a:r>
          </a:p>
        </p:txBody>
      </p:sp>
      <p:sp>
        <p:nvSpPr>
          <p:cNvPr id="2" name="Slide Number Placeholder 1">
            <a:extLst>
              <a:ext uri="{FF2B5EF4-FFF2-40B4-BE49-F238E27FC236}">
                <a16:creationId xmlns:a16="http://schemas.microsoft.com/office/drawing/2014/main" id="{9A38ADE9-D6F5-84F7-8489-6CDEB832E667}"/>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85500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B5244AC-D906-A60B-5023-D0289CF4F6C9}"/>
              </a:ext>
            </a:extLst>
          </p:cNvPr>
          <p:cNvSpPr>
            <a:spLocks noGrp="1"/>
          </p:cNvSpPr>
          <p:nvPr>
            <p:ph type="title"/>
          </p:nvPr>
        </p:nvSpPr>
        <p:spPr>
          <a:xfrm>
            <a:off x="914399" y="853439"/>
            <a:ext cx="4802373" cy="2833689"/>
          </a:xfrm>
        </p:spPr>
        <p:txBody>
          <a:bodyPr anchor="b">
            <a:normAutofit/>
          </a:bodyPr>
          <a:lstStyle/>
          <a:p>
            <a:r>
              <a:rPr lang="en-US" dirty="0"/>
              <a:t>Data Collection Tool</a:t>
            </a:r>
          </a:p>
        </p:txBody>
      </p:sp>
      <p:sp>
        <p:nvSpPr>
          <p:cNvPr id="27" name="Content Placeholder 2">
            <a:extLst>
              <a:ext uri="{FF2B5EF4-FFF2-40B4-BE49-F238E27FC236}">
                <a16:creationId xmlns:a16="http://schemas.microsoft.com/office/drawing/2014/main" id="{7E6EB6B9-A7E0-CAE3-2153-39C466B7B161}"/>
              </a:ext>
            </a:extLst>
          </p:cNvPr>
          <p:cNvSpPr>
            <a:spLocks noGrp="1"/>
          </p:cNvSpPr>
          <p:nvPr>
            <p:ph sz="quarter" idx="11"/>
          </p:nvPr>
        </p:nvSpPr>
        <p:spPr>
          <a:xfrm>
            <a:off x="914400" y="3931919"/>
            <a:ext cx="4802735" cy="2072641"/>
          </a:xfrm>
        </p:spPr>
        <p:txBody>
          <a:bodyPr/>
          <a:lstStyle/>
          <a:p>
            <a:pPr marL="0" marR="0">
              <a:spcBef>
                <a:spcPts val="0"/>
              </a:spcBef>
              <a:spcAft>
                <a:spcPts val="0"/>
              </a:spcAft>
            </a:pPr>
            <a:r>
              <a:rPr lang="en-US" sz="1800" u="sng" dirty="0">
                <a:solidFill>
                  <a:srgbClr val="467886"/>
                </a:solidFill>
                <a:effectLst/>
                <a:latin typeface="Aptos" panose="020B0004020202020204" pitchFamily="34" charset="0"/>
                <a:ea typeface="DengXian" panose="02010600030101010101" pitchFamily="2" charset="-122"/>
                <a:cs typeface="Aptos" panose="020B0004020202020204" pitchFamily="34" charset="0"/>
                <a:hlinkClick r:id="rId3"/>
              </a:rPr>
              <a:t>Data Collection Tool Elements on MHA Website</a:t>
            </a:r>
            <a:endParaRPr lang="en-US" sz="1800" dirty="0">
              <a:effectLst/>
              <a:latin typeface="Aptos" panose="020B0004020202020204" pitchFamily="34" charset="0"/>
              <a:ea typeface="DengXian" panose="02010600030101010101" pitchFamily="2" charset="-122"/>
              <a:cs typeface="Aptos" panose="020B0004020202020204" pitchFamily="34" charset="0"/>
            </a:endParaRPr>
          </a:p>
        </p:txBody>
      </p:sp>
      <p:pic>
        <p:nvPicPr>
          <p:cNvPr id="22" name="Picture Placeholder 21" descr="Close-up of woman's hands typing and using a trackpad on a laptop with mug">
            <a:extLst>
              <a:ext uri="{FF2B5EF4-FFF2-40B4-BE49-F238E27FC236}">
                <a16:creationId xmlns:a16="http://schemas.microsoft.com/office/drawing/2014/main" id="{0333AC2F-0501-ECB9-F8A0-289B12ADFB52}"/>
              </a:ext>
            </a:extLst>
          </p:cNvPr>
          <p:cNvPicPr>
            <a:picLocks noGrp="1" noChangeAspect="1"/>
          </p:cNvPicPr>
          <p:nvPr>
            <p:ph type="pic" sz="quarter" idx="10"/>
          </p:nvPr>
        </p:nvPicPr>
        <p:blipFill rotWithShape="1">
          <a:blip r:embed="rId4"/>
          <a:srcRect l="20966" r="33593" b="2"/>
          <a:stretch/>
        </p:blipFill>
        <p:spPr>
          <a:xfrm>
            <a:off x="6478587" y="921230"/>
            <a:ext cx="5713413" cy="5029200"/>
          </a:xfrm>
          <a:noFill/>
        </p:spPr>
      </p:pic>
      <p:sp>
        <p:nvSpPr>
          <p:cNvPr id="4" name="Slide Number Placeholder 3">
            <a:extLst>
              <a:ext uri="{FF2B5EF4-FFF2-40B4-BE49-F238E27FC236}">
                <a16:creationId xmlns:a16="http://schemas.microsoft.com/office/drawing/2014/main" id="{93D8CC2E-BB8C-CF5A-C460-C662927C06B2}"/>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Tree>
    <p:extLst>
      <p:ext uri="{BB962C8B-B14F-4D97-AF65-F5344CB8AC3E}">
        <p14:creationId xmlns:p14="http://schemas.microsoft.com/office/powerpoint/2010/main" val="2902754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61152-381E-D654-15E9-7C4F09608779}"/>
              </a:ext>
            </a:extLst>
          </p:cNvPr>
          <p:cNvSpPr>
            <a:spLocks noGrp="1"/>
          </p:cNvSpPr>
          <p:nvPr>
            <p:ph type="title"/>
          </p:nvPr>
        </p:nvSpPr>
        <p:spPr>
          <a:xfrm>
            <a:off x="899160" y="655320"/>
            <a:ext cx="4572000" cy="5486400"/>
          </a:xfrm>
        </p:spPr>
        <p:txBody>
          <a:bodyPr/>
          <a:lstStyle/>
          <a:p>
            <a:r>
              <a:rPr lang="en-US" dirty="0"/>
              <a:t>Thank you</a:t>
            </a:r>
          </a:p>
        </p:txBody>
      </p:sp>
      <p:sp>
        <p:nvSpPr>
          <p:cNvPr id="5" name="Content Placeholder 4">
            <a:extLst>
              <a:ext uri="{FF2B5EF4-FFF2-40B4-BE49-F238E27FC236}">
                <a16:creationId xmlns:a16="http://schemas.microsoft.com/office/drawing/2014/main" id="{CFD569DC-1A68-51FF-4CCE-F334F8B3D5A3}"/>
              </a:ext>
            </a:extLst>
          </p:cNvPr>
          <p:cNvSpPr>
            <a:spLocks noGrp="1"/>
          </p:cNvSpPr>
          <p:nvPr>
            <p:ph sz="quarter" idx="10"/>
          </p:nvPr>
        </p:nvSpPr>
        <p:spPr>
          <a:xfrm>
            <a:off x="6475413" y="2773680"/>
            <a:ext cx="4572000" cy="3368040"/>
          </a:xfrm>
        </p:spPr>
        <p:txBody>
          <a:bodyPr/>
          <a:lstStyle/>
          <a:p>
            <a:endParaRPr lang="en-US" dirty="0"/>
          </a:p>
          <a:p>
            <a:endParaRPr lang="en-US" dirty="0"/>
          </a:p>
          <a:p>
            <a:r>
              <a:rPr lang="en-US" dirty="0"/>
              <a:t>Sally Weiss</a:t>
            </a:r>
          </a:p>
          <a:p>
            <a:r>
              <a:rPr lang="en-US" dirty="0"/>
              <a:t>207-707-0830</a:t>
            </a:r>
          </a:p>
          <a:p>
            <a:r>
              <a:rPr lang="en-US" dirty="0"/>
              <a:t>sweiss@themha.org</a:t>
            </a:r>
          </a:p>
        </p:txBody>
      </p:sp>
      <p:pic>
        <p:nvPicPr>
          <p:cNvPr id="3" name="Picture 2" descr="A blue and white logo&#10;&#10;Description automatically generated">
            <a:extLst>
              <a:ext uri="{FF2B5EF4-FFF2-40B4-BE49-F238E27FC236}">
                <a16:creationId xmlns:a16="http://schemas.microsoft.com/office/drawing/2014/main" id="{9C71420B-F153-7F52-05E5-A6FEFF47F848}"/>
              </a:ext>
            </a:extLst>
          </p:cNvPr>
          <p:cNvPicPr>
            <a:picLocks noChangeAspect="1"/>
          </p:cNvPicPr>
          <p:nvPr/>
        </p:nvPicPr>
        <p:blipFill>
          <a:blip r:embed="rId3"/>
          <a:stretch>
            <a:fillRect/>
          </a:stretch>
        </p:blipFill>
        <p:spPr>
          <a:xfrm>
            <a:off x="6392774" y="1671782"/>
            <a:ext cx="3517843" cy="1520490"/>
          </a:xfrm>
          <a:prstGeom prst="rect">
            <a:avLst/>
          </a:prstGeom>
        </p:spPr>
      </p:pic>
    </p:spTree>
    <p:extLst>
      <p:ext uri="{BB962C8B-B14F-4D97-AF65-F5344CB8AC3E}">
        <p14:creationId xmlns:p14="http://schemas.microsoft.com/office/powerpoint/2010/main" val="330384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914400" y="883920"/>
            <a:ext cx="4114800" cy="5059680"/>
          </a:xfrm>
        </p:spPr>
        <p:txBody>
          <a:bodyPr/>
          <a:lstStyle/>
          <a:p>
            <a:r>
              <a:rPr lang="en-US" dirty="0"/>
              <a:t>What we know</a:t>
            </a: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4580626" y="1345721"/>
            <a:ext cx="6693799" cy="4597879"/>
          </a:xfrm>
        </p:spPr>
        <p:txBody>
          <a:bodyPr>
            <a:normAutofit fontScale="85000" lnSpcReduction="20000"/>
          </a:bodyPr>
          <a:lstStyle/>
          <a:p>
            <a:pPr marL="285750" indent="-285750" algn="l">
              <a:buFont typeface="Arial" panose="020B0604020202020204" pitchFamily="34" charset="0"/>
              <a:buChar char="•"/>
            </a:pPr>
            <a:r>
              <a:rPr lang="en-US" b="0" i="0" dirty="0">
                <a:solidFill>
                  <a:schemeClr val="tx2"/>
                </a:solidFill>
                <a:effectLst/>
                <a:highlight>
                  <a:srgbClr val="FFFFFF"/>
                </a:highlight>
              </a:rPr>
              <a:t>From 2022 to 2023, the rate of reported assaults against nurses jumped from 2.59 per 100 personnel to 2.71, an all-time high. Nearly a third of registered nurses report experiencing violence "occasionally" or "frequently" from patients or their family members while at work. </a:t>
            </a:r>
          </a:p>
          <a:p>
            <a:pPr marL="285750" indent="-285750" algn="l">
              <a:buFont typeface="Arial" panose="020B0604020202020204" pitchFamily="34" charset="0"/>
              <a:buChar char="•"/>
            </a:pPr>
            <a:r>
              <a:rPr lang="en-US" b="0" i="0" dirty="0">
                <a:solidFill>
                  <a:schemeClr val="tx2"/>
                </a:solidFill>
                <a:effectLst/>
                <a:highlight>
                  <a:srgbClr val="FFFFFF"/>
                </a:highlight>
              </a:rPr>
              <a:t>Separately, the Emergency Nurses Association recently conducted a survey of nearly 500 members in which 56% of respondents said they had been physically or verbally assaulted or faced threats of violence in the 30 days prior. Ten percent of respondents said they're considering exiting the profession due to workplace violence.</a:t>
            </a:r>
          </a:p>
          <a:p>
            <a:pPr marL="285750" indent="-285750">
              <a:buFont typeface="Arial" panose="020B0604020202020204" pitchFamily="34" charset="0"/>
              <a:buChar char="•"/>
            </a:pPr>
            <a:r>
              <a:rPr lang="en-US" sz="1800" dirty="0">
                <a:solidFill>
                  <a:schemeClr val="tx2"/>
                </a:solidFill>
                <a:effectLst/>
                <a:ea typeface="DengXian" panose="02010600030101010101" pitchFamily="2" charset="-122"/>
                <a:cs typeface="Times New Roman" panose="02020603050405020304" pitchFamily="18" charset="0"/>
              </a:rPr>
              <a:t>Workplace Violence continues to be pervasive across Maine hospitals, with nearly 50% of all incidents occurring in emergency departments.</a:t>
            </a:r>
            <a:endParaRPr lang="en-US" b="0" i="0" dirty="0">
              <a:solidFill>
                <a:schemeClr val="tx2"/>
              </a:solidFill>
              <a:effectLst/>
              <a:highlight>
                <a:srgbClr val="FFFFFF"/>
              </a:highlight>
            </a:endParaRPr>
          </a:p>
          <a:p>
            <a:pPr marL="285750" indent="-285750">
              <a:buFont typeface="Arial" panose="020B0604020202020204" pitchFamily="34" charset="0"/>
              <a:buChar char="•"/>
            </a:pPr>
            <a:r>
              <a:rPr lang="en-US" sz="1800" dirty="0">
                <a:solidFill>
                  <a:schemeClr val="tx2"/>
                </a:solidFill>
                <a:effectLst/>
                <a:ea typeface="Times New Roman" panose="02020603050405020304" pitchFamily="18" charset="0"/>
                <a:cs typeface="Times New Roman" panose="02020603050405020304" pitchFamily="18" charset="0"/>
              </a:rPr>
              <a:t>Workplace violence leads to missed days of work, burnout and quitting, poor quality of care, and medical errors. </a:t>
            </a:r>
          </a:p>
          <a:p>
            <a:pPr marL="285750" indent="-285750">
              <a:buFont typeface="Arial" panose="020B0604020202020204" pitchFamily="34" charset="0"/>
              <a:buChar char="•"/>
            </a:pPr>
            <a:r>
              <a:rPr lang="en-US" dirty="0">
                <a:solidFill>
                  <a:schemeClr val="tx2"/>
                </a:solidFill>
              </a:rPr>
              <a:t>Lastly, we know that workplace violence incidents are significantly underreported with national data estimating that only 15-20% of all incidents are captured or formally reported. </a:t>
            </a:r>
          </a:p>
        </p:txBody>
      </p:sp>
    </p:spTree>
    <p:extLst>
      <p:ext uri="{BB962C8B-B14F-4D97-AF65-F5344CB8AC3E}">
        <p14:creationId xmlns:p14="http://schemas.microsoft.com/office/powerpoint/2010/main" val="81037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7B6D7A-ECE7-A569-84B4-72A4ADBADA19}"/>
              </a:ext>
            </a:extLst>
          </p:cNvPr>
          <p:cNvSpPr>
            <a:spLocks noGrp="1"/>
          </p:cNvSpPr>
          <p:nvPr>
            <p:ph type="title"/>
          </p:nvPr>
        </p:nvSpPr>
        <p:spPr>
          <a:xfrm>
            <a:off x="929640" y="485113"/>
            <a:ext cx="10515600" cy="1531525"/>
          </a:xfrm>
        </p:spPr>
        <p:txBody>
          <a:bodyPr anchor="ctr">
            <a:normAutofit/>
          </a:bodyPr>
          <a:lstStyle/>
          <a:p>
            <a:r>
              <a:rPr lang="en-US" dirty="0"/>
              <a:t>MHA Workplace Violence Subcommittee Work</a:t>
            </a:r>
          </a:p>
        </p:txBody>
      </p:sp>
      <p:pic>
        <p:nvPicPr>
          <p:cNvPr id="12" name="Content Placeholder 11" descr="A colorful pile of yarn turned into a yellow yarn light bulb">
            <a:extLst>
              <a:ext uri="{FF2B5EF4-FFF2-40B4-BE49-F238E27FC236}">
                <a16:creationId xmlns:a16="http://schemas.microsoft.com/office/drawing/2014/main" id="{D38D3AB0-FADC-FE24-2027-5A25C06FC79C}"/>
              </a:ext>
            </a:extLst>
          </p:cNvPr>
          <p:cNvPicPr>
            <a:picLocks noGrp="1" noChangeAspect="1"/>
          </p:cNvPicPr>
          <p:nvPr>
            <p:ph sz="quarter" idx="10"/>
          </p:nvPr>
        </p:nvPicPr>
        <p:blipFill rotWithShape="1">
          <a:blip r:embed="rId2"/>
          <a:srcRect r="5549" b="-2"/>
          <a:stretch/>
        </p:blipFill>
        <p:spPr>
          <a:xfrm>
            <a:off x="929640" y="2153285"/>
            <a:ext cx="4953001" cy="3500438"/>
          </a:xfrm>
          <a:noFill/>
        </p:spPr>
      </p:pic>
      <p:sp>
        <p:nvSpPr>
          <p:cNvPr id="10" name="Content Placeholder 9">
            <a:extLst>
              <a:ext uri="{FF2B5EF4-FFF2-40B4-BE49-F238E27FC236}">
                <a16:creationId xmlns:a16="http://schemas.microsoft.com/office/drawing/2014/main" id="{083B5C8A-AAF9-9BAF-F99B-C63E3EB6627B}"/>
              </a:ext>
            </a:extLst>
          </p:cNvPr>
          <p:cNvSpPr>
            <a:spLocks noGrp="1"/>
          </p:cNvSpPr>
          <p:nvPr>
            <p:ph sz="quarter" idx="11"/>
          </p:nvPr>
        </p:nvSpPr>
        <p:spPr>
          <a:xfrm>
            <a:off x="6309360" y="1762125"/>
            <a:ext cx="5135880" cy="3891598"/>
          </a:xfrm>
        </p:spPr>
        <p:txBody>
          <a:bodyPr>
            <a:normAutofit/>
          </a:bodyPr>
          <a:lstStyle/>
          <a:p>
            <a:pPr>
              <a:spcAft>
                <a:spcPts val="0"/>
              </a:spcAft>
            </a:pPr>
            <a:r>
              <a:rPr lang="en-US" sz="1500" dirty="0">
                <a:effectLst/>
              </a:rPr>
              <a:t>Agreement that standardized reporting is critical to understanding the full impact of workplace violence on hospitals and supporting changes to policies, procedures, education, and resource allocation. Furthermore, reporting must be normalized and easy, and hospitals need to act using the resulting information.</a:t>
            </a:r>
          </a:p>
          <a:p>
            <a:pPr>
              <a:spcAft>
                <a:spcPts val="0"/>
              </a:spcAft>
            </a:pPr>
            <a:r>
              <a:rPr lang="en-US" sz="1500" dirty="0">
                <a:effectLst/>
              </a:rPr>
              <a:t>Committee identified the baseline data that should be collected by hospitals following a workplace violence incident.  The Workplace Violence Data Collection Tool was developed with input from subcommittee members and MHA Board leaders and has had multiple iterations over </a:t>
            </a:r>
            <a:r>
              <a:rPr lang="en-US" sz="1500" dirty="0"/>
              <a:t>a </a:t>
            </a:r>
            <a:r>
              <a:rPr lang="en-US" sz="1500" dirty="0">
                <a:effectLst/>
              </a:rPr>
              <a:t>period of nine months.</a:t>
            </a:r>
          </a:p>
          <a:p>
            <a:pPr>
              <a:spcAft>
                <a:spcPts val="0"/>
              </a:spcAft>
            </a:pPr>
            <a:r>
              <a:rPr lang="en-US" sz="1500" dirty="0"/>
              <a:t>Final recommendation </a:t>
            </a:r>
            <a:r>
              <a:rPr lang="en-US" sz="1500" kern="100" dirty="0"/>
              <a:t>that</a:t>
            </a:r>
            <a:r>
              <a:rPr lang="en-US" sz="1500" kern="100" dirty="0">
                <a:effectLst/>
              </a:rPr>
              <a:t> standardized data collection tool should be implemented statewide across all hospitals. All reporting should contain specific elements, with hospitals’ ability to add additional elements. </a:t>
            </a:r>
          </a:p>
        </p:txBody>
      </p:sp>
      <p:sp>
        <p:nvSpPr>
          <p:cNvPr id="4" name="Slide Number Placeholder 3">
            <a:extLst>
              <a:ext uri="{FF2B5EF4-FFF2-40B4-BE49-F238E27FC236}">
                <a16:creationId xmlns:a16="http://schemas.microsoft.com/office/drawing/2014/main" id="{0FE8BCBA-3E5C-15F6-3861-2C8EC49078E4}"/>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400879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04888D-B78B-26F5-9075-CDA3C673C95A}"/>
              </a:ext>
            </a:extLst>
          </p:cNvPr>
          <p:cNvSpPr>
            <a:spLocks noGrp="1"/>
          </p:cNvSpPr>
          <p:nvPr>
            <p:ph type="title"/>
          </p:nvPr>
        </p:nvSpPr>
        <p:spPr>
          <a:xfrm>
            <a:off x="6478742" y="914399"/>
            <a:ext cx="4798858" cy="5029199"/>
          </a:xfrm>
        </p:spPr>
        <p:txBody>
          <a:bodyPr/>
          <a:lstStyle/>
          <a:p>
            <a:r>
              <a:rPr lang="en-US" dirty="0"/>
              <a:t>Workplace Violence Data Collection: The Ask</a:t>
            </a:r>
          </a:p>
        </p:txBody>
      </p:sp>
      <p:pic>
        <p:nvPicPr>
          <p:cNvPr id="21" name="Picture Placeholder 20" descr="Close-up of stethoscope in scrubs pocket">
            <a:extLst>
              <a:ext uri="{FF2B5EF4-FFF2-40B4-BE49-F238E27FC236}">
                <a16:creationId xmlns:a16="http://schemas.microsoft.com/office/drawing/2014/main" id="{6B3187BD-B790-DE63-0B54-F9E459DC3142}"/>
              </a:ext>
            </a:extLst>
          </p:cNvPr>
          <p:cNvPicPr>
            <a:picLocks noGrp="1" noChangeAspect="1"/>
          </p:cNvPicPr>
          <p:nvPr>
            <p:ph type="pic" sz="quarter" idx="10"/>
          </p:nvPr>
        </p:nvPicPr>
        <p:blipFill>
          <a:blip r:embed="rId3"/>
          <a:srcRect l="12132" r="12132"/>
          <a:stretch/>
        </p:blipFill>
        <p:spPr>
          <a:xfrm>
            <a:off x="0" y="914400"/>
            <a:ext cx="5713413" cy="5029200"/>
          </a:xfrm>
        </p:spPr>
      </p:pic>
    </p:spTree>
    <p:extLst>
      <p:ext uri="{BB962C8B-B14F-4D97-AF65-F5344CB8AC3E}">
        <p14:creationId xmlns:p14="http://schemas.microsoft.com/office/powerpoint/2010/main" val="3671577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929640" y="485113"/>
            <a:ext cx="10515600" cy="1531525"/>
          </a:xfrm>
        </p:spPr>
        <p:txBody>
          <a:bodyPr anchor="ctr">
            <a:normAutofit/>
          </a:bodyPr>
          <a:lstStyle/>
          <a:p>
            <a:r>
              <a:rPr lang="en-US" dirty="0"/>
              <a:t>Pilot Overview</a:t>
            </a:r>
          </a:p>
        </p:txBody>
      </p:sp>
      <p:sp>
        <p:nvSpPr>
          <p:cNvPr id="28" name="Content Placeholder 27">
            <a:extLst>
              <a:ext uri="{FF2B5EF4-FFF2-40B4-BE49-F238E27FC236}">
                <a16:creationId xmlns:a16="http://schemas.microsoft.com/office/drawing/2014/main" id="{7CC1959B-E6A9-5770-EC41-43538A9E36CE}"/>
              </a:ext>
            </a:extLst>
          </p:cNvPr>
          <p:cNvSpPr>
            <a:spLocks noGrp="1"/>
          </p:cNvSpPr>
          <p:nvPr>
            <p:ph sz="quarter" idx="10"/>
          </p:nvPr>
        </p:nvSpPr>
        <p:spPr>
          <a:xfrm>
            <a:off x="678613" y="1915064"/>
            <a:ext cx="5417387" cy="4457823"/>
          </a:xfrm>
        </p:spPr>
        <p:txBody>
          <a:bodyPr>
            <a:normAutofit fontScale="92500" lnSpcReduction="20000"/>
          </a:bodyPr>
          <a:lstStyle/>
          <a:p>
            <a:r>
              <a:rPr lang="en-US" dirty="0"/>
              <a:t>Leadership promote the pilot using a tag line, such as “You Report, We Support” and emphasize commitment  to addressing WPV but need employee engagement.</a:t>
            </a:r>
          </a:p>
          <a:p>
            <a:r>
              <a:rPr lang="en-US" dirty="0"/>
              <a:t>Introduce the tool via the Microsoft Form through a QR code in one area of your hospital or system wide—you decide:</a:t>
            </a:r>
          </a:p>
          <a:p>
            <a:r>
              <a:rPr lang="en-US" dirty="0"/>
              <a:t>For example:</a:t>
            </a:r>
          </a:p>
          <a:p>
            <a:endParaRPr lang="en-US" dirty="0"/>
          </a:p>
          <a:p>
            <a:r>
              <a:rPr lang="en-US" dirty="0"/>
              <a:t>Display the QR code in areas where staff congregate, such as nursing stations, employee breakrooms, and employee bathrooms. Encourage them to report  any incidents of WPV and offer them an opportunity to connect with their direct supervisor if they wish. </a:t>
            </a:r>
          </a:p>
          <a:p>
            <a:r>
              <a:rPr lang="en-US" dirty="0"/>
              <a:t>Utilize the tool for 6 months and report data and experience to MHA and the WPV Committee. </a:t>
            </a:r>
          </a:p>
        </p:txBody>
      </p:sp>
      <p:pic>
        <p:nvPicPr>
          <p:cNvPr id="20" name="Picture Placeholder 19" descr="Person using smartphone">
            <a:extLst>
              <a:ext uri="{FF2B5EF4-FFF2-40B4-BE49-F238E27FC236}">
                <a16:creationId xmlns:a16="http://schemas.microsoft.com/office/drawing/2014/main" id="{3F8EC18D-03A7-9C7B-E8C4-34A8973C74DA}"/>
              </a:ext>
            </a:extLst>
          </p:cNvPr>
          <p:cNvPicPr>
            <a:picLocks noGrp="1" noChangeAspect="1"/>
          </p:cNvPicPr>
          <p:nvPr>
            <p:ph sz="quarter" idx="11"/>
          </p:nvPr>
        </p:nvPicPr>
        <p:blipFill rotWithShape="1">
          <a:blip r:embed="rId3"/>
          <a:srcRect l="2064" r="-2" b="-2"/>
          <a:stretch/>
        </p:blipFill>
        <p:spPr>
          <a:xfrm>
            <a:off x="6309360" y="2153285"/>
            <a:ext cx="5135880" cy="3500438"/>
          </a:xfrm>
          <a:noFill/>
        </p:spPr>
      </p:pic>
      <p:sp>
        <p:nvSpPr>
          <p:cNvPr id="33" name="Slide Number Placeholder 4">
            <a:extLst>
              <a:ext uri="{FF2B5EF4-FFF2-40B4-BE49-F238E27FC236}">
                <a16:creationId xmlns:a16="http://schemas.microsoft.com/office/drawing/2014/main" id="{38F449B9-57A0-5847-A9A1-18EA37E52247}"/>
              </a:ext>
            </a:extLst>
          </p:cNvPr>
          <p:cNvSpPr>
            <a:spLocks noGrp="1"/>
          </p:cNvSpPr>
          <p:nvPr>
            <p:ph type="sldNum" sz="quarter" idx="4"/>
          </p:nvPr>
        </p:nvSpPr>
        <p:spPr>
          <a:xfrm>
            <a:off x="8534400" y="6121252"/>
            <a:ext cx="2743200" cy="365125"/>
          </a:xfrm>
        </p:spPr>
        <p:txBody>
          <a:bodyPr/>
          <a:lstStyle/>
          <a:p>
            <a:pPr>
              <a:spcAft>
                <a:spcPts val="600"/>
              </a:spcAft>
            </a:pPr>
            <a:fld id="{B5CEABB6-07DC-46E8-9B57-56EC44A396E5}" type="slidenum">
              <a:rPr lang="en-US" smtClean="0"/>
              <a:pPr>
                <a:spcAft>
                  <a:spcPts val="600"/>
                </a:spcAft>
              </a:pPr>
              <a:t>5</a:t>
            </a:fld>
            <a:endParaRPr lang="en-US"/>
          </a:p>
        </p:txBody>
      </p:sp>
      <p:pic>
        <p:nvPicPr>
          <p:cNvPr id="2" name="Picture 1">
            <a:extLst>
              <a:ext uri="{FF2B5EF4-FFF2-40B4-BE49-F238E27FC236}">
                <a16:creationId xmlns:a16="http://schemas.microsoft.com/office/drawing/2014/main" id="{C9B1FC20-CAE2-89A8-0E0C-675C10B44D3F}"/>
              </a:ext>
            </a:extLst>
          </p:cNvPr>
          <p:cNvPicPr>
            <a:picLocks noChangeAspect="1"/>
          </p:cNvPicPr>
          <p:nvPr/>
        </p:nvPicPr>
        <p:blipFill>
          <a:blip r:embed="rId4"/>
          <a:stretch>
            <a:fillRect/>
          </a:stretch>
        </p:blipFill>
        <p:spPr>
          <a:xfrm>
            <a:off x="2547622" y="3282687"/>
            <a:ext cx="839684" cy="1013076"/>
          </a:xfrm>
          <a:prstGeom prst="rect">
            <a:avLst/>
          </a:prstGeom>
        </p:spPr>
      </p:pic>
    </p:spTree>
    <p:extLst>
      <p:ext uri="{BB962C8B-B14F-4D97-AF65-F5344CB8AC3E}">
        <p14:creationId xmlns:p14="http://schemas.microsoft.com/office/powerpoint/2010/main" val="142710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08EC-915C-8A77-A4F7-99D9EF0DBFDA}"/>
              </a:ext>
            </a:extLst>
          </p:cNvPr>
          <p:cNvSpPr>
            <a:spLocks noGrp="1"/>
          </p:cNvSpPr>
          <p:nvPr>
            <p:ph type="title"/>
          </p:nvPr>
        </p:nvSpPr>
        <p:spPr/>
        <p:txBody>
          <a:bodyPr/>
          <a:lstStyle/>
          <a:p>
            <a:r>
              <a:rPr lang="en-US" dirty="0"/>
              <a:t>Microsoft Form Entry (example)</a:t>
            </a:r>
          </a:p>
        </p:txBody>
      </p:sp>
      <p:pic>
        <p:nvPicPr>
          <p:cNvPr id="7" name="Content Placeholder 6" descr="Person checking phone at desk">
            <a:extLst>
              <a:ext uri="{FF2B5EF4-FFF2-40B4-BE49-F238E27FC236}">
                <a16:creationId xmlns:a16="http://schemas.microsoft.com/office/drawing/2014/main" id="{DDEA49EB-D3C5-2BA7-30BC-5C8E2B4AFF37}"/>
              </a:ext>
            </a:extLst>
          </p:cNvPr>
          <p:cNvPicPr>
            <a:picLocks noGrp="1" noChangeAspect="1"/>
          </p:cNvPicPr>
          <p:nvPr>
            <p:ph sz="quarter" idx="10"/>
          </p:nvPr>
        </p:nvPicPr>
        <p:blipFill>
          <a:blip r:embed="rId2"/>
          <a:stretch>
            <a:fillRect/>
          </a:stretch>
        </p:blipFill>
        <p:spPr>
          <a:xfrm>
            <a:off x="5778499" y="2233613"/>
            <a:ext cx="5522071" cy="3681380"/>
          </a:xfrm>
        </p:spPr>
      </p:pic>
      <p:sp>
        <p:nvSpPr>
          <p:cNvPr id="5" name="Slide Number Placeholder 4">
            <a:extLst>
              <a:ext uri="{FF2B5EF4-FFF2-40B4-BE49-F238E27FC236}">
                <a16:creationId xmlns:a16="http://schemas.microsoft.com/office/drawing/2014/main" id="{3D461B26-569B-CDDE-6CE0-64F0F0ED93F1}"/>
              </a:ext>
            </a:extLst>
          </p:cNvPr>
          <p:cNvSpPr>
            <a:spLocks noGrp="1"/>
          </p:cNvSpPr>
          <p:nvPr>
            <p:ph type="sldNum" sz="quarter" idx="4"/>
          </p:nvPr>
        </p:nvSpPr>
        <p:spPr/>
        <p:txBody>
          <a:bodyPr/>
          <a:lstStyle/>
          <a:p>
            <a:fld id="{B5CEABB6-07DC-46E8-9B57-56EC44A396E5}" type="slidenum">
              <a:rPr lang="en-US" smtClean="0"/>
              <a:pPr/>
              <a:t>6</a:t>
            </a:fld>
            <a:endParaRPr lang="en-US" dirty="0"/>
          </a:p>
        </p:txBody>
      </p:sp>
      <p:pic>
        <p:nvPicPr>
          <p:cNvPr id="1026" name="Picture 2">
            <a:extLst>
              <a:ext uri="{FF2B5EF4-FFF2-40B4-BE49-F238E27FC236}">
                <a16:creationId xmlns:a16="http://schemas.microsoft.com/office/drawing/2014/main" id="{95144A2A-E60B-B74D-F813-C27D4643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8" y="2233613"/>
            <a:ext cx="3052762" cy="368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9275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B7A1-323A-562C-0450-CA490C456EAC}"/>
              </a:ext>
            </a:extLst>
          </p:cNvPr>
          <p:cNvSpPr>
            <a:spLocks noGrp="1"/>
          </p:cNvSpPr>
          <p:nvPr>
            <p:ph type="title"/>
          </p:nvPr>
        </p:nvSpPr>
        <p:spPr>
          <a:xfrm>
            <a:off x="929640" y="485113"/>
            <a:ext cx="10515600" cy="1531525"/>
          </a:xfrm>
        </p:spPr>
        <p:txBody>
          <a:bodyPr anchor="ctr">
            <a:normAutofit/>
          </a:bodyPr>
          <a:lstStyle/>
          <a:p>
            <a:r>
              <a:rPr lang="en-US" dirty="0"/>
              <a:t>Microsoft Form Data Review</a:t>
            </a:r>
          </a:p>
        </p:txBody>
      </p:sp>
      <p:sp>
        <p:nvSpPr>
          <p:cNvPr id="4" name="Content Placeholder 3">
            <a:extLst>
              <a:ext uri="{FF2B5EF4-FFF2-40B4-BE49-F238E27FC236}">
                <a16:creationId xmlns:a16="http://schemas.microsoft.com/office/drawing/2014/main" id="{50AA7E51-AB11-BA1F-B041-86159150FF44}"/>
              </a:ext>
            </a:extLst>
          </p:cNvPr>
          <p:cNvSpPr>
            <a:spLocks noGrp="1"/>
          </p:cNvSpPr>
          <p:nvPr>
            <p:ph sz="quarter" idx="10"/>
          </p:nvPr>
        </p:nvSpPr>
        <p:spPr>
          <a:xfrm>
            <a:off x="929641" y="2153285"/>
            <a:ext cx="3261359" cy="3500438"/>
          </a:xfrm>
        </p:spPr>
        <p:txBody>
          <a:bodyPr>
            <a:normAutofit/>
          </a:bodyPr>
          <a:lstStyle/>
          <a:p>
            <a:pPr marL="0" marR="0">
              <a:spcBef>
                <a:spcPts val="0"/>
              </a:spcBef>
              <a:spcAft>
                <a:spcPts val="600"/>
              </a:spcAft>
            </a:pPr>
            <a:r>
              <a:rPr lang="en-US" sz="1500" u="sng" dirty="0">
                <a:effectLst/>
                <a:hlinkClick r:id="rId2"/>
              </a:rPr>
              <a:t>https://forms.office.com/Pages/AnalysisPage.aspx?AnalyzerToken=yIpUAVJizh5YEqnejDHPBAsqIGQS2kJ0&amp;id=Kjf2aT03M0-FVoC7mQapuf6Lo8ZP-olEpWXVoXmupIdUMzdMWlY4RFVRRlVLUDYzVklQUVhXMkZaOC4u</a:t>
            </a:r>
            <a:r>
              <a:rPr lang="en-US" sz="1500" dirty="0">
                <a:effectLst/>
              </a:rPr>
              <a:t>  </a:t>
            </a:r>
          </a:p>
          <a:p>
            <a:pPr marL="0" marR="0">
              <a:spcBef>
                <a:spcPts val="0"/>
              </a:spcBef>
              <a:spcAft>
                <a:spcPts val="600"/>
              </a:spcAft>
            </a:pPr>
            <a:endParaRPr lang="en-US" sz="1500" dirty="0">
              <a:effectLst/>
            </a:endParaRPr>
          </a:p>
          <a:p>
            <a:pPr marL="0" marR="0">
              <a:spcBef>
                <a:spcPts val="0"/>
              </a:spcBef>
              <a:spcAft>
                <a:spcPts val="600"/>
              </a:spcAft>
            </a:pPr>
            <a:r>
              <a:rPr lang="en-US" sz="1500" dirty="0">
                <a:effectLst/>
              </a:rPr>
              <a:t>There is an option to limit this to entries within your organization at initial setup of the form. This option would require users to authenticate, and automatically populate their username and email address. Those limitations would vary based on each organization’s IT Security posture. </a:t>
            </a:r>
          </a:p>
          <a:p>
            <a:pPr marL="0" marR="0" indent="0">
              <a:spcBef>
                <a:spcPts val="0"/>
              </a:spcBef>
              <a:spcAft>
                <a:spcPts val="600"/>
              </a:spcAft>
              <a:buNone/>
            </a:pPr>
            <a:endParaRPr lang="en-US" sz="1500" dirty="0"/>
          </a:p>
        </p:txBody>
      </p:sp>
      <p:pic>
        <p:nvPicPr>
          <p:cNvPr id="7" name="Content Placeholder 6">
            <a:extLst>
              <a:ext uri="{FF2B5EF4-FFF2-40B4-BE49-F238E27FC236}">
                <a16:creationId xmlns:a16="http://schemas.microsoft.com/office/drawing/2014/main" id="{1FE4DD64-BBE6-374E-6BF5-8F17E19D27EB}"/>
              </a:ext>
            </a:extLst>
          </p:cNvPr>
          <p:cNvPicPr>
            <a:picLocks noGrp="1" noChangeAspect="1"/>
          </p:cNvPicPr>
          <p:nvPr>
            <p:ph sz="quarter" idx="11"/>
          </p:nvPr>
        </p:nvPicPr>
        <p:blipFill>
          <a:blip r:embed="rId3"/>
          <a:stretch>
            <a:fillRect/>
          </a:stretch>
        </p:blipFill>
        <p:spPr>
          <a:xfrm>
            <a:off x="4480560" y="2752725"/>
            <a:ext cx="6964680" cy="1620895"/>
          </a:xfrm>
          <a:noFill/>
        </p:spPr>
      </p:pic>
      <p:sp>
        <p:nvSpPr>
          <p:cNvPr id="5" name="Slide Number Placeholder 4">
            <a:extLst>
              <a:ext uri="{FF2B5EF4-FFF2-40B4-BE49-F238E27FC236}">
                <a16:creationId xmlns:a16="http://schemas.microsoft.com/office/drawing/2014/main" id="{5A6121BA-E541-174C-7763-0DF0498C2E48}"/>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spTree>
    <p:extLst>
      <p:ext uri="{BB962C8B-B14F-4D97-AF65-F5344CB8AC3E}">
        <p14:creationId xmlns:p14="http://schemas.microsoft.com/office/powerpoint/2010/main" val="359598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a:xfrm>
            <a:off x="914400" y="1020445"/>
            <a:ext cx="4114800" cy="5029200"/>
          </a:xfrm>
        </p:spPr>
        <p:txBody>
          <a:bodyPr/>
          <a:lstStyle/>
          <a:p>
            <a:r>
              <a:rPr lang="en-US" dirty="0"/>
              <a:t>But we already have a reporting system—what will this solve?</a:t>
            </a:r>
          </a:p>
        </p:txBody>
      </p:sp>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5532583" y="698740"/>
            <a:ext cx="5745380" cy="5350905"/>
          </a:xfrm>
        </p:spPr>
        <p:txBody>
          <a:bodyPr>
            <a:normAutofit fontScale="85000" lnSpcReduction="10000"/>
          </a:bodyPr>
          <a:lstStyle/>
          <a:p>
            <a:pPr marL="0" indent="0">
              <a:buNone/>
            </a:pPr>
            <a:r>
              <a:rPr lang="en-US" b="1" dirty="0"/>
              <a:t>There are several factors impacting the national and state-wide trend of underreporting:</a:t>
            </a:r>
            <a:endParaRPr lang="en-US" dirty="0"/>
          </a:p>
          <a:p>
            <a:r>
              <a:rPr lang="en-US" b="1" dirty="0"/>
              <a:t>Time to Complete Report: </a:t>
            </a:r>
            <a:r>
              <a:rPr lang="en-US" dirty="0"/>
              <a:t>Many employees report that more formal reporting systems take too long to report an incident. The QR code, when piloted in two hospitals, took less than three minutes to complete and submitted on a personal phone.</a:t>
            </a:r>
          </a:p>
          <a:p>
            <a:r>
              <a:rPr lang="en-US" b="1" dirty="0"/>
              <a:t>Volume of Incidents: </a:t>
            </a:r>
            <a:r>
              <a:rPr lang="en-US" dirty="0"/>
              <a:t>Some shared that there are just too many incidents in a day to capture. The tool, only requiring a few minutes, will hopefully capture a greater percentage of events. </a:t>
            </a:r>
          </a:p>
          <a:p>
            <a:r>
              <a:rPr lang="en-US" b="1" dirty="0"/>
              <a:t>It’s Just Part of the Job: </a:t>
            </a:r>
            <a:r>
              <a:rPr lang="en-US" dirty="0"/>
              <a:t>Many still feel that experiencing violence during your shift is just part of the job and that reporting won’t change anything. By making reporting easier and more accessible, combined with follow up, we hope that employees will feel more supported and re-enforce that this is NOT part of the job.</a:t>
            </a:r>
          </a:p>
          <a:p>
            <a:r>
              <a:rPr lang="en-US" b="1" dirty="0"/>
              <a:t>Usability: </a:t>
            </a:r>
            <a:r>
              <a:rPr lang="en-US" dirty="0"/>
              <a:t>Employees want something easy to use that helps make their life easier and drive change—we hope the data will inform future policy, education and mitigation. </a:t>
            </a:r>
          </a:p>
        </p:txBody>
      </p:sp>
    </p:spTree>
    <p:extLst>
      <p:ext uri="{BB962C8B-B14F-4D97-AF65-F5344CB8AC3E}">
        <p14:creationId xmlns:p14="http://schemas.microsoft.com/office/powerpoint/2010/main" val="762554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6478742" y="914399"/>
            <a:ext cx="4798858" cy="5029199"/>
          </a:xfrm>
        </p:spPr>
        <p:txBody>
          <a:bodyPr anchor="ctr">
            <a:normAutofit/>
          </a:bodyPr>
          <a:lstStyle/>
          <a:p>
            <a:r>
              <a:rPr lang="en-US" dirty="0"/>
              <a:t>Goals of Pilot</a:t>
            </a:r>
          </a:p>
        </p:txBody>
      </p:sp>
      <p:pic>
        <p:nvPicPr>
          <p:cNvPr id="15" name="Picture Placeholder 6" descr="People holding hands">
            <a:extLst>
              <a:ext uri="{FF2B5EF4-FFF2-40B4-BE49-F238E27FC236}">
                <a16:creationId xmlns:a16="http://schemas.microsoft.com/office/drawing/2014/main" id="{AAA2A7D6-6F43-AFA1-3A7C-846D13711255}"/>
              </a:ext>
            </a:extLst>
          </p:cNvPr>
          <p:cNvPicPr>
            <a:picLocks noGrp="1" noChangeAspect="1"/>
          </p:cNvPicPr>
          <p:nvPr>
            <p:ph type="pic" sz="quarter" idx="10"/>
          </p:nvPr>
        </p:nvPicPr>
        <p:blipFill rotWithShape="1">
          <a:blip r:embed="rId3"/>
          <a:srcRect l="12085" r="12085"/>
          <a:stretch/>
        </p:blipFill>
        <p:spPr>
          <a:xfrm>
            <a:off x="20" y="914400"/>
            <a:ext cx="5713393" cy="5029200"/>
          </a:xfrm>
          <a:noFill/>
        </p:spPr>
      </p:pic>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spTree>
    <p:extLst>
      <p:ext uri="{BB962C8B-B14F-4D97-AF65-F5344CB8AC3E}">
        <p14:creationId xmlns:p14="http://schemas.microsoft.com/office/powerpoint/2010/main" val="1386263332"/>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796806-D3A7-49C6-9335-B8A0B9307F8E}">
  <ds:schemaRefs>
    <ds:schemaRef ds:uri="http://schemas.microsoft.com/sharepoint/v3/contenttype/forms"/>
  </ds:schemaRefs>
</ds:datastoreItem>
</file>

<file path=customXml/itemProps2.xml><?xml version="1.0" encoding="utf-8"?>
<ds:datastoreItem xmlns:ds="http://schemas.openxmlformats.org/officeDocument/2006/customXml" ds:itemID="{337CDA33-9251-49D0-A51A-7888AA3E063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{BD0BB5E1-BC0C-4FA8-B232-D6C1E9010672}tf66722518_win32</Template>
  <TotalTime>276</TotalTime>
  <Words>916</Words>
  <Application>Microsoft Office PowerPoint</Application>
  <PresentationFormat>Widescreen</PresentationFormat>
  <Paragraphs>62</Paragraphs>
  <Slides>12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DengXian</vt:lpstr>
      <vt:lpstr>Aptos</vt:lpstr>
      <vt:lpstr>Arial</vt:lpstr>
      <vt:lpstr>Bodoni MT</vt:lpstr>
      <vt:lpstr>Calibri</vt:lpstr>
      <vt:lpstr>Source Sans Pro Light</vt:lpstr>
      <vt:lpstr>Times New Roman</vt:lpstr>
      <vt:lpstr>Custom</vt:lpstr>
      <vt:lpstr>  Workplace Violence Data Collection Pilot</vt:lpstr>
      <vt:lpstr>What we know</vt:lpstr>
      <vt:lpstr>MHA Workplace Violence Subcommittee Work</vt:lpstr>
      <vt:lpstr>Workplace Violence Data Collection: The Ask</vt:lpstr>
      <vt:lpstr>Pilot Overview</vt:lpstr>
      <vt:lpstr>Microsoft Form Entry (example)</vt:lpstr>
      <vt:lpstr>Microsoft Form Data Review</vt:lpstr>
      <vt:lpstr>But we already have a reporting system—what will this solve?</vt:lpstr>
      <vt:lpstr>Goals of Pilot</vt:lpstr>
      <vt:lpstr>Our Goals</vt:lpstr>
      <vt:lpstr>Data Collection Tool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Violence Data Collection Pilot</dc:title>
  <dc:creator>Sally Weiss</dc:creator>
  <cp:lastModifiedBy>Sally Weiss</cp:lastModifiedBy>
  <cp:revision>12</cp:revision>
  <dcterms:created xsi:type="dcterms:W3CDTF">2024-04-09T14:09:48Z</dcterms:created>
  <dcterms:modified xsi:type="dcterms:W3CDTF">2024-05-10T15:49:34Z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